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Calibri (MS)" panose="020B0604020202020204" charset="0"/>
      <p:regular r:id="rId12"/>
    </p:embeddedFont>
    <p:embeddedFont>
      <p:font typeface="Calibri (MS) Bold" panose="020B0604020202020204" charset="0"/>
      <p:regular r:id="rId13"/>
    </p:embeddedFont>
    <p:embeddedFont>
      <p:font typeface="Saira Bold" panose="020B0604020202020204" charset="0"/>
      <p:regular r:id="rId14"/>
    </p:embeddedFont>
    <p:embeddedFont>
      <p:font typeface="Sai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41474" y="1117327"/>
            <a:ext cx="16303526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1" dirty="0">
                <a:solidFill>
                  <a:srgbClr val="FFC000"/>
                </a:solidFill>
                <a:latin typeface="Saira Bold"/>
                <a:ea typeface="Saira Bold"/>
                <a:cs typeface="Saira Bold"/>
                <a:sym typeface="Saira Bold"/>
              </a:rPr>
              <a:t>Project Presentation: </a:t>
            </a:r>
          </a:p>
          <a:p>
            <a:pPr algn="ctr">
              <a:lnSpc>
                <a:spcPts val="6937"/>
              </a:lnSpc>
            </a:pPr>
            <a:r>
              <a:rPr lang="en-US" sz="5562" b="1" dirty="0">
                <a:solidFill>
                  <a:srgbClr val="FFC000"/>
                </a:solidFill>
                <a:latin typeface="Saira Bold"/>
                <a:ea typeface="Saira Bold"/>
                <a:cs typeface="Saira Bold"/>
                <a:sym typeface="Saira Bold"/>
              </a:rPr>
              <a:t>Supply Chain Management </a:t>
            </a:r>
          </a:p>
          <a:p>
            <a:pPr algn="l">
              <a:lnSpc>
                <a:spcPts val="6937"/>
              </a:lnSpc>
            </a:pPr>
            <a:endParaRPr lang="en-US" sz="5562" b="1" dirty="0">
              <a:solidFill>
                <a:srgbClr val="FFC000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4385638"/>
            <a:ext cx="7384059" cy="397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Name                         : Ashish Chandrakant Khatke</a:t>
            </a:r>
          </a:p>
          <a:p>
            <a:pPr algn="l">
              <a:lnSpc>
                <a:spcPts val="4499"/>
              </a:lnSpc>
            </a:pPr>
            <a:r>
              <a:rPr lang="en-US" sz="2499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Intern ID                    : ADA20250318</a:t>
            </a:r>
          </a:p>
          <a:p>
            <a:pPr algn="l">
              <a:lnSpc>
                <a:spcPts val="4499"/>
              </a:lnSpc>
            </a:pPr>
            <a:r>
              <a:rPr lang="en-US" sz="2499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Batch                          : ATDA202503</a:t>
            </a:r>
          </a:p>
          <a:p>
            <a:pPr algn="l">
              <a:lnSpc>
                <a:spcPts val="4499"/>
              </a:lnSpc>
            </a:pPr>
            <a:r>
              <a:rPr lang="en-US" sz="2499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Internship Dates      : 01/03/2025 – 01/06/2025</a:t>
            </a:r>
          </a:p>
          <a:p>
            <a:pPr algn="l">
              <a:lnSpc>
                <a:spcPts val="4499"/>
              </a:lnSpc>
            </a:pPr>
            <a:r>
              <a:rPr lang="en-US" sz="2499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Email                          : aashukhatke007@gmail.com</a:t>
            </a:r>
          </a:p>
          <a:p>
            <a:pPr algn="l">
              <a:lnSpc>
                <a:spcPts val="4499"/>
              </a:lnSpc>
            </a:pPr>
            <a:r>
              <a:rPr lang="en-US" sz="2499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Mentor                      : Anish Kumar</a:t>
            </a:r>
          </a:p>
          <a:p>
            <a:pPr algn="l">
              <a:lnSpc>
                <a:spcPts val="4499"/>
              </a:lnSpc>
            </a:pPr>
            <a:r>
              <a:rPr lang="en-US" sz="2499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Contact no.               :  9970188565</a:t>
            </a:r>
          </a:p>
        </p:txBody>
      </p:sp>
      <p:sp>
        <p:nvSpPr>
          <p:cNvPr id="7" name="Freeform 7"/>
          <p:cNvSpPr/>
          <p:nvPr/>
        </p:nvSpPr>
        <p:spPr>
          <a:xfrm>
            <a:off x="12385181" y="3953462"/>
            <a:ext cx="4294186" cy="3964234"/>
          </a:xfrm>
          <a:custGeom>
            <a:avLst/>
            <a:gdLst/>
            <a:ahLst/>
            <a:cxnLst/>
            <a:rect l="l" t="t" r="r" b="b"/>
            <a:pathLst>
              <a:path w="4294186" h="3964234">
                <a:moveTo>
                  <a:pt x="0" y="0"/>
                </a:moveTo>
                <a:lnTo>
                  <a:pt x="4294186" y="0"/>
                </a:lnTo>
                <a:lnTo>
                  <a:pt x="4294186" y="3964234"/>
                </a:lnTo>
                <a:lnTo>
                  <a:pt x="0" y="3964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178926" y="3375231"/>
            <a:ext cx="4306420" cy="4812184"/>
            <a:chOff x="0" y="0"/>
            <a:chExt cx="5741893" cy="64162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41924" cy="6416294"/>
            </a:xfrm>
            <a:custGeom>
              <a:avLst/>
              <a:gdLst/>
              <a:ahLst/>
              <a:cxnLst/>
              <a:rect l="l" t="t" r="r" b="b"/>
              <a:pathLst>
                <a:path w="5741924" h="6416294">
                  <a:moveTo>
                    <a:pt x="0" y="0"/>
                  </a:moveTo>
                  <a:lnTo>
                    <a:pt x="5741924" y="0"/>
                  </a:lnTo>
                  <a:lnTo>
                    <a:pt x="5741924" y="6416294"/>
                  </a:lnTo>
                  <a:lnTo>
                    <a:pt x="0" y="641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872" r="-5871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064920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Business Objective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6330" y="3249501"/>
            <a:ext cx="8961120" cy="585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28" lvl="1" indent="-169664" algn="l">
              <a:lnSpc>
                <a:spcPts val="4049"/>
              </a:lnSpc>
              <a:buAutoNum type="arabicPeriod"/>
            </a:pPr>
            <a:r>
              <a:rPr lang="en-US" sz="2249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Minimize Delivery Delays: Identify warehouses with prolonged shipping times and optimize delivery routes.</a:t>
            </a:r>
          </a:p>
          <a:p>
            <a:pPr marL="339328" lvl="1" indent="-169664" algn="l">
              <a:lnSpc>
                <a:spcPts val="4049"/>
              </a:lnSpc>
            </a:pPr>
            <a:endParaRPr lang="en-US" sz="2249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9328" lvl="1" indent="-169664" algn="l">
              <a:lnSpc>
                <a:spcPts val="4049"/>
              </a:lnSpc>
            </a:pPr>
            <a:r>
              <a:rPr lang="en-US" sz="2249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2. Enhance Inventory Management: Balance stock levels based on demand trends across different warehouses.</a:t>
            </a:r>
          </a:p>
          <a:p>
            <a:pPr marL="339328" lvl="1" indent="-169664" algn="l">
              <a:lnSpc>
                <a:spcPts val="4049"/>
              </a:lnSpc>
            </a:pPr>
            <a:endParaRPr lang="en-US" sz="2249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9328" lvl="1" indent="-169664" algn="l">
              <a:lnSpc>
                <a:spcPts val="4049"/>
              </a:lnSpc>
            </a:pPr>
            <a:r>
              <a:rPr lang="en-US" sz="2249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3. Improve Demand Forecasting: Leverage historical data to predict future demand and adjust inventory accordingly.</a:t>
            </a:r>
          </a:p>
          <a:p>
            <a:pPr marL="339328" lvl="1" indent="-169664" algn="l">
              <a:lnSpc>
                <a:spcPts val="4049"/>
              </a:lnSpc>
            </a:pPr>
            <a:endParaRPr lang="en-US" sz="2249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9328" lvl="1" indent="-169664" algn="l">
              <a:lnSpc>
                <a:spcPts val="4049"/>
              </a:lnSpc>
            </a:pPr>
            <a:r>
              <a:rPr lang="en-US" sz="2249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4. Maximize Profit Margins: Analyze product and location-based profitability to optimize revenue generation.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178926" y="3375231"/>
            <a:ext cx="4306420" cy="4812184"/>
            <a:chOff x="0" y="0"/>
            <a:chExt cx="5741893" cy="64162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41924" cy="6416294"/>
            </a:xfrm>
            <a:custGeom>
              <a:avLst/>
              <a:gdLst/>
              <a:ahLst/>
              <a:cxnLst/>
              <a:rect l="l" t="t" r="r" b="b"/>
              <a:pathLst>
                <a:path w="5741924" h="6416294">
                  <a:moveTo>
                    <a:pt x="0" y="0"/>
                  </a:moveTo>
                  <a:lnTo>
                    <a:pt x="5741924" y="0"/>
                  </a:lnTo>
                  <a:lnTo>
                    <a:pt x="5741924" y="6416294"/>
                  </a:lnTo>
                  <a:lnTo>
                    <a:pt x="0" y="641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72" r="-5871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784509" y="3429446"/>
            <a:ext cx="6148983" cy="3428107"/>
          </a:xfrm>
          <a:custGeom>
            <a:avLst/>
            <a:gdLst/>
            <a:ahLst/>
            <a:cxnLst/>
            <a:rect l="l" t="t" r="r" b="b"/>
            <a:pathLst>
              <a:path w="6148983" h="3428107">
                <a:moveTo>
                  <a:pt x="0" y="0"/>
                </a:moveTo>
                <a:lnTo>
                  <a:pt x="6148982" y="0"/>
                </a:lnTo>
                <a:lnTo>
                  <a:pt x="6148982" y="3428108"/>
                </a:lnTo>
                <a:lnTo>
                  <a:pt x="0" y="342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2187922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Business Constraints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7950" y="3503860"/>
            <a:ext cx="4609654" cy="2615953"/>
            <a:chOff x="0" y="0"/>
            <a:chExt cx="6146205" cy="3487937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6108065" cy="3449828"/>
            </a:xfrm>
            <a:custGeom>
              <a:avLst/>
              <a:gdLst/>
              <a:ahLst/>
              <a:cxnLst/>
              <a:rect l="l" t="t" r="r" b="b"/>
              <a:pathLst>
                <a:path w="6108065" h="3449828">
                  <a:moveTo>
                    <a:pt x="0" y="340233"/>
                  </a:moveTo>
                  <a:cubicBezTo>
                    <a:pt x="0" y="152400"/>
                    <a:pt x="153035" y="0"/>
                    <a:pt x="341884" y="0"/>
                  </a:cubicBezTo>
                  <a:lnTo>
                    <a:pt x="5766181" y="0"/>
                  </a:lnTo>
                  <a:cubicBezTo>
                    <a:pt x="5955030" y="0"/>
                    <a:pt x="6108065" y="152400"/>
                    <a:pt x="6108065" y="340233"/>
                  </a:cubicBezTo>
                  <a:lnTo>
                    <a:pt x="6108065" y="3109595"/>
                  </a:lnTo>
                  <a:cubicBezTo>
                    <a:pt x="6108065" y="3297555"/>
                    <a:pt x="5955030" y="3449828"/>
                    <a:pt x="5766181" y="3449828"/>
                  </a:cubicBezTo>
                  <a:lnTo>
                    <a:pt x="341884" y="3449828"/>
                  </a:lnTo>
                  <a:cubicBezTo>
                    <a:pt x="153035" y="3449828"/>
                    <a:pt x="0" y="3297428"/>
                    <a:pt x="0" y="310959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46165" cy="3487928"/>
            </a:xfrm>
            <a:custGeom>
              <a:avLst/>
              <a:gdLst/>
              <a:ahLst/>
              <a:cxnLst/>
              <a:rect l="l" t="t" r="r" b="b"/>
              <a:pathLst>
                <a:path w="6146165" h="3487928">
                  <a:moveTo>
                    <a:pt x="0" y="359283"/>
                  </a:moveTo>
                  <a:cubicBezTo>
                    <a:pt x="0" y="160782"/>
                    <a:pt x="161671" y="0"/>
                    <a:pt x="360934" y="0"/>
                  </a:cubicBezTo>
                  <a:lnTo>
                    <a:pt x="5785231" y="0"/>
                  </a:lnTo>
                  <a:lnTo>
                    <a:pt x="5785231" y="19050"/>
                  </a:lnTo>
                  <a:lnTo>
                    <a:pt x="5785231" y="0"/>
                  </a:lnTo>
                  <a:cubicBezTo>
                    <a:pt x="5984494" y="0"/>
                    <a:pt x="6146165" y="160782"/>
                    <a:pt x="6146165" y="359283"/>
                  </a:cubicBezTo>
                  <a:lnTo>
                    <a:pt x="6127115" y="359283"/>
                  </a:lnTo>
                  <a:lnTo>
                    <a:pt x="6146165" y="359283"/>
                  </a:lnTo>
                  <a:lnTo>
                    <a:pt x="6146165" y="3128645"/>
                  </a:lnTo>
                  <a:lnTo>
                    <a:pt x="6127115" y="3128645"/>
                  </a:lnTo>
                  <a:lnTo>
                    <a:pt x="6146165" y="3128645"/>
                  </a:lnTo>
                  <a:cubicBezTo>
                    <a:pt x="6146165" y="3327146"/>
                    <a:pt x="5984494" y="3487928"/>
                    <a:pt x="5785231" y="3487928"/>
                  </a:cubicBezTo>
                  <a:lnTo>
                    <a:pt x="5785231" y="3468878"/>
                  </a:lnTo>
                  <a:lnTo>
                    <a:pt x="5785231" y="3487928"/>
                  </a:lnTo>
                  <a:lnTo>
                    <a:pt x="360934" y="3487928"/>
                  </a:lnTo>
                  <a:lnTo>
                    <a:pt x="360934" y="3468878"/>
                  </a:lnTo>
                  <a:lnTo>
                    <a:pt x="360934" y="3487928"/>
                  </a:lnTo>
                  <a:cubicBezTo>
                    <a:pt x="161671" y="3487928"/>
                    <a:pt x="0" y="3327146"/>
                    <a:pt x="0" y="3128645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3128645"/>
                  </a:lnTo>
                  <a:lnTo>
                    <a:pt x="19050" y="3128645"/>
                  </a:lnTo>
                  <a:lnTo>
                    <a:pt x="38100" y="3128645"/>
                  </a:lnTo>
                  <a:cubicBezTo>
                    <a:pt x="38100" y="3305937"/>
                    <a:pt x="182499" y="3449828"/>
                    <a:pt x="360934" y="3449828"/>
                  </a:cubicBezTo>
                  <a:lnTo>
                    <a:pt x="5785231" y="3449828"/>
                  </a:lnTo>
                  <a:cubicBezTo>
                    <a:pt x="5963666" y="3449828"/>
                    <a:pt x="6108065" y="3305937"/>
                    <a:pt x="6108065" y="3128645"/>
                  </a:cubicBezTo>
                  <a:lnTo>
                    <a:pt x="6108065" y="359283"/>
                  </a:lnTo>
                  <a:cubicBezTo>
                    <a:pt x="6108065" y="181991"/>
                    <a:pt x="5963666" y="38100"/>
                    <a:pt x="5785231" y="38100"/>
                  </a:cubicBezTo>
                  <a:lnTo>
                    <a:pt x="360934" y="38100"/>
                  </a:lnTo>
                  <a:lnTo>
                    <a:pt x="360934" y="19050"/>
                  </a:lnTo>
                  <a:lnTo>
                    <a:pt x="360934" y="38100"/>
                  </a:lnTo>
                  <a:cubicBezTo>
                    <a:pt x="182499" y="38100"/>
                    <a:pt x="38100" y="181991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04330" y="3754041"/>
            <a:ext cx="3956894" cy="820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Insufficient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4330" y="4513287"/>
            <a:ext cx="395689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No selling price per unit were provided for profit calculation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FFC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842546" y="3503860"/>
            <a:ext cx="4609654" cy="2615953"/>
            <a:chOff x="0" y="0"/>
            <a:chExt cx="6146205" cy="3487937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6108065" cy="3449828"/>
            </a:xfrm>
            <a:custGeom>
              <a:avLst/>
              <a:gdLst/>
              <a:ahLst/>
              <a:cxnLst/>
              <a:rect l="l" t="t" r="r" b="b"/>
              <a:pathLst>
                <a:path w="6108065" h="3449828">
                  <a:moveTo>
                    <a:pt x="0" y="340233"/>
                  </a:moveTo>
                  <a:cubicBezTo>
                    <a:pt x="0" y="152400"/>
                    <a:pt x="153035" y="0"/>
                    <a:pt x="341884" y="0"/>
                  </a:cubicBezTo>
                  <a:lnTo>
                    <a:pt x="5766181" y="0"/>
                  </a:lnTo>
                  <a:cubicBezTo>
                    <a:pt x="5955030" y="0"/>
                    <a:pt x="6108065" y="152400"/>
                    <a:pt x="6108065" y="340233"/>
                  </a:cubicBezTo>
                  <a:lnTo>
                    <a:pt x="6108065" y="3109595"/>
                  </a:lnTo>
                  <a:cubicBezTo>
                    <a:pt x="6108065" y="3297555"/>
                    <a:pt x="5955030" y="3449828"/>
                    <a:pt x="5766181" y="3449828"/>
                  </a:cubicBezTo>
                  <a:lnTo>
                    <a:pt x="341884" y="3449828"/>
                  </a:lnTo>
                  <a:cubicBezTo>
                    <a:pt x="153035" y="3449828"/>
                    <a:pt x="0" y="3297428"/>
                    <a:pt x="0" y="310959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46165" cy="3487928"/>
            </a:xfrm>
            <a:custGeom>
              <a:avLst/>
              <a:gdLst/>
              <a:ahLst/>
              <a:cxnLst/>
              <a:rect l="l" t="t" r="r" b="b"/>
              <a:pathLst>
                <a:path w="6146165" h="3487928">
                  <a:moveTo>
                    <a:pt x="0" y="359283"/>
                  </a:moveTo>
                  <a:cubicBezTo>
                    <a:pt x="0" y="160782"/>
                    <a:pt x="161671" y="0"/>
                    <a:pt x="360934" y="0"/>
                  </a:cubicBezTo>
                  <a:lnTo>
                    <a:pt x="5785231" y="0"/>
                  </a:lnTo>
                  <a:lnTo>
                    <a:pt x="5785231" y="19050"/>
                  </a:lnTo>
                  <a:lnTo>
                    <a:pt x="5785231" y="0"/>
                  </a:lnTo>
                  <a:cubicBezTo>
                    <a:pt x="5984494" y="0"/>
                    <a:pt x="6146165" y="160782"/>
                    <a:pt x="6146165" y="359283"/>
                  </a:cubicBezTo>
                  <a:lnTo>
                    <a:pt x="6127115" y="359283"/>
                  </a:lnTo>
                  <a:lnTo>
                    <a:pt x="6146165" y="359283"/>
                  </a:lnTo>
                  <a:lnTo>
                    <a:pt x="6146165" y="3128645"/>
                  </a:lnTo>
                  <a:lnTo>
                    <a:pt x="6127115" y="3128645"/>
                  </a:lnTo>
                  <a:lnTo>
                    <a:pt x="6146165" y="3128645"/>
                  </a:lnTo>
                  <a:cubicBezTo>
                    <a:pt x="6146165" y="3327146"/>
                    <a:pt x="5984494" y="3487928"/>
                    <a:pt x="5785231" y="3487928"/>
                  </a:cubicBezTo>
                  <a:lnTo>
                    <a:pt x="5785231" y="3468878"/>
                  </a:lnTo>
                  <a:lnTo>
                    <a:pt x="5785231" y="3487928"/>
                  </a:lnTo>
                  <a:lnTo>
                    <a:pt x="360934" y="3487928"/>
                  </a:lnTo>
                  <a:lnTo>
                    <a:pt x="360934" y="3468878"/>
                  </a:lnTo>
                  <a:lnTo>
                    <a:pt x="360934" y="3487928"/>
                  </a:lnTo>
                  <a:cubicBezTo>
                    <a:pt x="161671" y="3487928"/>
                    <a:pt x="0" y="3327146"/>
                    <a:pt x="0" y="3128645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3128645"/>
                  </a:lnTo>
                  <a:lnTo>
                    <a:pt x="19050" y="3128645"/>
                  </a:lnTo>
                  <a:lnTo>
                    <a:pt x="38100" y="3128645"/>
                  </a:lnTo>
                  <a:cubicBezTo>
                    <a:pt x="38100" y="3305937"/>
                    <a:pt x="182499" y="3449828"/>
                    <a:pt x="360934" y="3449828"/>
                  </a:cubicBezTo>
                  <a:lnTo>
                    <a:pt x="5785231" y="3449828"/>
                  </a:lnTo>
                  <a:cubicBezTo>
                    <a:pt x="5963666" y="3449828"/>
                    <a:pt x="6108065" y="3305937"/>
                    <a:pt x="6108065" y="3128645"/>
                  </a:cubicBezTo>
                  <a:lnTo>
                    <a:pt x="6108065" y="359283"/>
                  </a:lnTo>
                  <a:cubicBezTo>
                    <a:pt x="6108065" y="181991"/>
                    <a:pt x="5963666" y="38100"/>
                    <a:pt x="5785231" y="38100"/>
                  </a:cubicBezTo>
                  <a:lnTo>
                    <a:pt x="360934" y="38100"/>
                  </a:lnTo>
                  <a:lnTo>
                    <a:pt x="360934" y="19050"/>
                  </a:lnTo>
                  <a:lnTo>
                    <a:pt x="360934" y="38100"/>
                  </a:lnTo>
                  <a:cubicBezTo>
                    <a:pt x="182499" y="38100"/>
                    <a:pt x="38100" y="181991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168926" y="3754041"/>
            <a:ext cx="3544044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Forecast inaccuracy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68926" y="4300389"/>
            <a:ext cx="3956894" cy="1050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00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Inaccurate forecasts lead to overstock or understock.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77949" y="6374755"/>
            <a:ext cx="9474101" cy="1719411"/>
            <a:chOff x="0" y="0"/>
            <a:chExt cx="12632135" cy="2292548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2594082" cy="2254377"/>
            </a:xfrm>
            <a:custGeom>
              <a:avLst/>
              <a:gdLst/>
              <a:ahLst/>
              <a:cxnLst/>
              <a:rect l="l" t="t" r="r" b="b"/>
              <a:pathLst>
                <a:path w="12594082" h="2254377">
                  <a:moveTo>
                    <a:pt x="0" y="340233"/>
                  </a:moveTo>
                  <a:cubicBezTo>
                    <a:pt x="0" y="152273"/>
                    <a:pt x="154432" y="0"/>
                    <a:pt x="344932" y="0"/>
                  </a:cubicBezTo>
                  <a:lnTo>
                    <a:pt x="12249150" y="0"/>
                  </a:lnTo>
                  <a:cubicBezTo>
                    <a:pt x="12439650" y="0"/>
                    <a:pt x="12594082" y="152273"/>
                    <a:pt x="12594082" y="340233"/>
                  </a:cubicBezTo>
                  <a:lnTo>
                    <a:pt x="12594082" y="1914144"/>
                  </a:lnTo>
                  <a:cubicBezTo>
                    <a:pt x="12594082" y="2102104"/>
                    <a:pt x="12439650" y="2254377"/>
                    <a:pt x="12249150" y="2254377"/>
                  </a:cubicBezTo>
                  <a:lnTo>
                    <a:pt x="344932" y="2254377"/>
                  </a:lnTo>
                  <a:cubicBezTo>
                    <a:pt x="154432" y="2254377"/>
                    <a:pt x="0" y="2102104"/>
                    <a:pt x="0" y="1914144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632182" cy="2292604"/>
            </a:xfrm>
            <a:custGeom>
              <a:avLst/>
              <a:gdLst/>
              <a:ahLst/>
              <a:cxnLst/>
              <a:rect l="l" t="t" r="r" b="b"/>
              <a:pathLst>
                <a:path w="12632182" h="2292604">
                  <a:moveTo>
                    <a:pt x="0" y="359283"/>
                  </a:moveTo>
                  <a:cubicBezTo>
                    <a:pt x="0" y="160655"/>
                    <a:pt x="163195" y="0"/>
                    <a:pt x="363982" y="0"/>
                  </a:cubicBezTo>
                  <a:lnTo>
                    <a:pt x="12268200" y="0"/>
                  </a:lnTo>
                  <a:lnTo>
                    <a:pt x="12268200" y="19050"/>
                  </a:lnTo>
                  <a:lnTo>
                    <a:pt x="12268200" y="0"/>
                  </a:lnTo>
                  <a:cubicBezTo>
                    <a:pt x="12468987" y="0"/>
                    <a:pt x="12632182" y="160655"/>
                    <a:pt x="12632182" y="359283"/>
                  </a:cubicBezTo>
                  <a:lnTo>
                    <a:pt x="12613132" y="359283"/>
                  </a:lnTo>
                  <a:lnTo>
                    <a:pt x="12632182" y="359283"/>
                  </a:lnTo>
                  <a:lnTo>
                    <a:pt x="12632182" y="1933194"/>
                  </a:lnTo>
                  <a:lnTo>
                    <a:pt x="12613132" y="1933194"/>
                  </a:lnTo>
                  <a:lnTo>
                    <a:pt x="12632182" y="1933194"/>
                  </a:lnTo>
                  <a:cubicBezTo>
                    <a:pt x="12632182" y="2131822"/>
                    <a:pt x="12468987" y="2292477"/>
                    <a:pt x="12268200" y="2292477"/>
                  </a:cubicBezTo>
                  <a:lnTo>
                    <a:pt x="12268200" y="2273427"/>
                  </a:lnTo>
                  <a:lnTo>
                    <a:pt x="12268200" y="2292477"/>
                  </a:lnTo>
                  <a:lnTo>
                    <a:pt x="363982" y="2292477"/>
                  </a:lnTo>
                  <a:lnTo>
                    <a:pt x="363982" y="2273427"/>
                  </a:lnTo>
                  <a:lnTo>
                    <a:pt x="363982" y="2292477"/>
                  </a:lnTo>
                  <a:cubicBezTo>
                    <a:pt x="163195" y="2292604"/>
                    <a:pt x="0" y="2131949"/>
                    <a:pt x="0" y="1933194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1933194"/>
                  </a:lnTo>
                  <a:lnTo>
                    <a:pt x="19050" y="1933194"/>
                  </a:lnTo>
                  <a:lnTo>
                    <a:pt x="38100" y="1933194"/>
                  </a:lnTo>
                  <a:cubicBezTo>
                    <a:pt x="38100" y="2110359"/>
                    <a:pt x="183769" y="2254377"/>
                    <a:pt x="363982" y="2254377"/>
                  </a:cubicBezTo>
                  <a:lnTo>
                    <a:pt x="12268200" y="2254377"/>
                  </a:lnTo>
                  <a:cubicBezTo>
                    <a:pt x="12448413" y="2254377"/>
                    <a:pt x="12594082" y="2110359"/>
                    <a:pt x="12594082" y="1933194"/>
                  </a:cubicBezTo>
                  <a:lnTo>
                    <a:pt x="12594082" y="359283"/>
                  </a:lnTo>
                  <a:cubicBezTo>
                    <a:pt x="12594082" y="182118"/>
                    <a:pt x="12448413" y="38100"/>
                    <a:pt x="12268200" y="38100"/>
                  </a:cubicBezTo>
                  <a:lnTo>
                    <a:pt x="363982" y="38100"/>
                  </a:lnTo>
                  <a:lnTo>
                    <a:pt x="363982" y="19050"/>
                  </a:lnTo>
                  <a:lnTo>
                    <a:pt x="363982" y="38100"/>
                  </a:lnTo>
                  <a:cubicBezTo>
                    <a:pt x="183769" y="38100"/>
                    <a:pt x="38100" y="182118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304330" y="6624935"/>
            <a:ext cx="3544044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Date Time Limitation</a:t>
            </a:r>
          </a:p>
          <a:p>
            <a:pPr algn="l">
              <a:lnSpc>
                <a:spcPts val="3437"/>
              </a:lnSpc>
            </a:pPr>
            <a:endParaRPr lang="en-US" sz="2750">
              <a:solidFill>
                <a:srgbClr val="FFC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04330" y="7209384"/>
            <a:ext cx="882134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Dataset did not include date-Time columns. To perform any so trend-based or time-series analyses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11784360" y="3075831"/>
            <a:ext cx="6149131" cy="4135339"/>
          </a:xfrm>
          <a:custGeom>
            <a:avLst/>
            <a:gdLst/>
            <a:ahLst/>
            <a:cxnLst/>
            <a:rect l="l" t="t" r="r" b="b"/>
            <a:pathLst>
              <a:path w="6149131" h="4135339">
                <a:moveTo>
                  <a:pt x="0" y="0"/>
                </a:moveTo>
                <a:lnTo>
                  <a:pt x="6149131" y="0"/>
                </a:lnTo>
                <a:lnTo>
                  <a:pt x="6149131" y="4135339"/>
                </a:lnTo>
                <a:lnTo>
                  <a:pt x="0" y="413533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9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3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sp>
      <p:sp>
        <p:nvSpPr>
          <p:cNvPr id="6" name="TextBox 6"/>
          <p:cNvSpPr txBox="1"/>
          <p:nvPr/>
        </p:nvSpPr>
        <p:spPr>
          <a:xfrm>
            <a:off x="992238" y="2340917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Project Architecture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46344" y="3558181"/>
            <a:ext cx="988130" cy="914549"/>
            <a:chOff x="0" y="0"/>
            <a:chExt cx="1317507" cy="1219398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1279398" cy="1181354"/>
            </a:xfrm>
            <a:custGeom>
              <a:avLst/>
              <a:gdLst/>
              <a:ahLst/>
              <a:cxnLst/>
              <a:rect l="l" t="t" r="r" b="b"/>
              <a:pathLst>
                <a:path w="1279398" h="1181354">
                  <a:moveTo>
                    <a:pt x="0" y="472567"/>
                  </a:moveTo>
                  <a:cubicBezTo>
                    <a:pt x="0" y="211582"/>
                    <a:pt x="212090" y="0"/>
                    <a:pt x="473710" y="0"/>
                  </a:cubicBezTo>
                  <a:lnTo>
                    <a:pt x="805688" y="0"/>
                  </a:lnTo>
                  <a:cubicBezTo>
                    <a:pt x="1067308" y="0"/>
                    <a:pt x="1279398" y="211582"/>
                    <a:pt x="1279398" y="472567"/>
                  </a:cubicBezTo>
                  <a:lnTo>
                    <a:pt x="1279398" y="708660"/>
                  </a:lnTo>
                  <a:cubicBezTo>
                    <a:pt x="1279398" y="969645"/>
                    <a:pt x="1067308" y="1181227"/>
                    <a:pt x="805688" y="1181227"/>
                  </a:cubicBezTo>
                  <a:lnTo>
                    <a:pt x="473710" y="1181227"/>
                  </a:lnTo>
                  <a:cubicBezTo>
                    <a:pt x="212090" y="1181354"/>
                    <a:pt x="0" y="969772"/>
                    <a:pt x="0" y="708660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317498" cy="1219454"/>
            </a:xfrm>
            <a:custGeom>
              <a:avLst/>
              <a:gdLst/>
              <a:ahLst/>
              <a:cxnLst/>
              <a:rect l="l" t="t" r="r" b="b"/>
              <a:pathLst>
                <a:path w="1317498" h="1219454">
                  <a:moveTo>
                    <a:pt x="0" y="491617"/>
                  </a:moveTo>
                  <a:cubicBezTo>
                    <a:pt x="0" y="220091"/>
                    <a:pt x="220599" y="0"/>
                    <a:pt x="492760" y="0"/>
                  </a:cubicBezTo>
                  <a:lnTo>
                    <a:pt x="824738" y="0"/>
                  </a:lnTo>
                  <a:lnTo>
                    <a:pt x="824738" y="19050"/>
                  </a:lnTo>
                  <a:lnTo>
                    <a:pt x="824738" y="0"/>
                  </a:lnTo>
                  <a:lnTo>
                    <a:pt x="824738" y="19050"/>
                  </a:lnTo>
                  <a:lnTo>
                    <a:pt x="824738" y="0"/>
                  </a:lnTo>
                  <a:cubicBezTo>
                    <a:pt x="1096899" y="0"/>
                    <a:pt x="1317498" y="220091"/>
                    <a:pt x="1317498" y="491617"/>
                  </a:cubicBezTo>
                  <a:lnTo>
                    <a:pt x="1317498" y="727710"/>
                  </a:lnTo>
                  <a:lnTo>
                    <a:pt x="1298448" y="727710"/>
                  </a:lnTo>
                  <a:lnTo>
                    <a:pt x="1317498" y="727710"/>
                  </a:lnTo>
                  <a:cubicBezTo>
                    <a:pt x="1317498" y="999236"/>
                    <a:pt x="1096899" y="1219327"/>
                    <a:pt x="824738" y="1219327"/>
                  </a:cubicBezTo>
                  <a:lnTo>
                    <a:pt x="824738" y="1200277"/>
                  </a:lnTo>
                  <a:lnTo>
                    <a:pt x="824738" y="1219327"/>
                  </a:lnTo>
                  <a:lnTo>
                    <a:pt x="492760" y="1219327"/>
                  </a:lnTo>
                  <a:lnTo>
                    <a:pt x="492760" y="1200277"/>
                  </a:lnTo>
                  <a:lnTo>
                    <a:pt x="492760" y="1219327"/>
                  </a:lnTo>
                  <a:cubicBezTo>
                    <a:pt x="220599" y="1219454"/>
                    <a:pt x="0" y="999363"/>
                    <a:pt x="0" y="727710"/>
                  </a:cubicBezTo>
                  <a:lnTo>
                    <a:pt x="0" y="491617"/>
                  </a:lnTo>
                  <a:lnTo>
                    <a:pt x="19050" y="491617"/>
                  </a:lnTo>
                  <a:lnTo>
                    <a:pt x="0" y="491617"/>
                  </a:lnTo>
                  <a:moveTo>
                    <a:pt x="38100" y="491617"/>
                  </a:moveTo>
                  <a:lnTo>
                    <a:pt x="38100" y="727710"/>
                  </a:lnTo>
                  <a:lnTo>
                    <a:pt x="19050" y="727710"/>
                  </a:lnTo>
                  <a:lnTo>
                    <a:pt x="38100" y="727710"/>
                  </a:lnTo>
                  <a:cubicBezTo>
                    <a:pt x="38100" y="978154"/>
                    <a:pt x="241554" y="1181354"/>
                    <a:pt x="492760" y="1181354"/>
                  </a:cubicBezTo>
                  <a:lnTo>
                    <a:pt x="824738" y="1181354"/>
                  </a:lnTo>
                  <a:cubicBezTo>
                    <a:pt x="1075944" y="1181354"/>
                    <a:pt x="1279398" y="978281"/>
                    <a:pt x="1279398" y="727837"/>
                  </a:cubicBezTo>
                  <a:lnTo>
                    <a:pt x="1279398" y="491617"/>
                  </a:lnTo>
                  <a:lnTo>
                    <a:pt x="1298448" y="491617"/>
                  </a:lnTo>
                  <a:lnTo>
                    <a:pt x="1279398" y="491617"/>
                  </a:lnTo>
                  <a:cubicBezTo>
                    <a:pt x="1279398" y="241173"/>
                    <a:pt x="1075944" y="38100"/>
                    <a:pt x="824738" y="38100"/>
                  </a:cubicBezTo>
                  <a:lnTo>
                    <a:pt x="492760" y="38100"/>
                  </a:lnTo>
                  <a:lnTo>
                    <a:pt x="492760" y="19050"/>
                  </a:lnTo>
                  <a:lnTo>
                    <a:pt x="492760" y="38100"/>
                  </a:lnTo>
                  <a:cubicBezTo>
                    <a:pt x="241554" y="38100"/>
                    <a:pt x="38100" y="241173"/>
                    <a:pt x="38100" y="491617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913632" y="3758952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Python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4276725"/>
            <a:ext cx="3624263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Data cleaning and exploratory analysis using pandas and matplotlib.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3649" y="3758952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13649" y="4276725"/>
            <a:ext cx="3624262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Extracting insights and generating custom warehouse reports.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3632" y="6397229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Power BI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13632" y="6915001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Interactive dashboards for visualizing delivery and inventory metrics.</a:t>
            </a:r>
          </a:p>
        </p:txBody>
      </p:sp>
      <p:sp>
        <p:nvSpPr>
          <p:cNvPr id="16" name="Freeform 16" descr="Snake with solid fill"/>
          <p:cNvSpPr/>
          <p:nvPr/>
        </p:nvSpPr>
        <p:spPr>
          <a:xfrm>
            <a:off x="934350" y="3654702"/>
            <a:ext cx="637877" cy="637878"/>
          </a:xfrm>
          <a:custGeom>
            <a:avLst/>
            <a:gdLst/>
            <a:ahLst/>
            <a:cxnLst/>
            <a:rect l="l" t="t" r="r" b="b"/>
            <a:pathLst>
              <a:path w="637877" h="637878">
                <a:moveTo>
                  <a:pt x="0" y="0"/>
                </a:moveTo>
                <a:lnTo>
                  <a:pt x="637877" y="0"/>
                </a:lnTo>
                <a:lnTo>
                  <a:pt x="637877" y="637878"/>
                </a:lnTo>
                <a:lnTo>
                  <a:pt x="0" y="637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817111" y="6170935"/>
            <a:ext cx="988130" cy="914549"/>
            <a:chOff x="0" y="0"/>
            <a:chExt cx="1317507" cy="1219398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279398" cy="1181354"/>
            </a:xfrm>
            <a:custGeom>
              <a:avLst/>
              <a:gdLst/>
              <a:ahLst/>
              <a:cxnLst/>
              <a:rect l="l" t="t" r="r" b="b"/>
              <a:pathLst>
                <a:path w="1279398" h="1181354">
                  <a:moveTo>
                    <a:pt x="0" y="472567"/>
                  </a:moveTo>
                  <a:cubicBezTo>
                    <a:pt x="0" y="211582"/>
                    <a:pt x="212090" y="0"/>
                    <a:pt x="473710" y="0"/>
                  </a:cubicBezTo>
                  <a:lnTo>
                    <a:pt x="805688" y="0"/>
                  </a:lnTo>
                  <a:cubicBezTo>
                    <a:pt x="1067308" y="0"/>
                    <a:pt x="1279398" y="211582"/>
                    <a:pt x="1279398" y="472567"/>
                  </a:cubicBezTo>
                  <a:lnTo>
                    <a:pt x="1279398" y="708660"/>
                  </a:lnTo>
                  <a:cubicBezTo>
                    <a:pt x="1279398" y="969645"/>
                    <a:pt x="1067308" y="1181227"/>
                    <a:pt x="805688" y="1181227"/>
                  </a:cubicBezTo>
                  <a:lnTo>
                    <a:pt x="473710" y="1181227"/>
                  </a:lnTo>
                  <a:cubicBezTo>
                    <a:pt x="212090" y="1181354"/>
                    <a:pt x="0" y="969772"/>
                    <a:pt x="0" y="708660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317498" cy="1219454"/>
            </a:xfrm>
            <a:custGeom>
              <a:avLst/>
              <a:gdLst/>
              <a:ahLst/>
              <a:cxnLst/>
              <a:rect l="l" t="t" r="r" b="b"/>
              <a:pathLst>
                <a:path w="1317498" h="1219454">
                  <a:moveTo>
                    <a:pt x="0" y="491617"/>
                  </a:moveTo>
                  <a:cubicBezTo>
                    <a:pt x="0" y="220091"/>
                    <a:pt x="220599" y="0"/>
                    <a:pt x="492760" y="0"/>
                  </a:cubicBezTo>
                  <a:lnTo>
                    <a:pt x="824738" y="0"/>
                  </a:lnTo>
                  <a:lnTo>
                    <a:pt x="824738" y="19050"/>
                  </a:lnTo>
                  <a:lnTo>
                    <a:pt x="824738" y="0"/>
                  </a:lnTo>
                  <a:lnTo>
                    <a:pt x="824738" y="19050"/>
                  </a:lnTo>
                  <a:lnTo>
                    <a:pt x="824738" y="0"/>
                  </a:lnTo>
                  <a:cubicBezTo>
                    <a:pt x="1096899" y="0"/>
                    <a:pt x="1317498" y="220091"/>
                    <a:pt x="1317498" y="491617"/>
                  </a:cubicBezTo>
                  <a:lnTo>
                    <a:pt x="1317498" y="727710"/>
                  </a:lnTo>
                  <a:lnTo>
                    <a:pt x="1298448" y="727710"/>
                  </a:lnTo>
                  <a:lnTo>
                    <a:pt x="1317498" y="727710"/>
                  </a:lnTo>
                  <a:cubicBezTo>
                    <a:pt x="1317498" y="999236"/>
                    <a:pt x="1096899" y="1219327"/>
                    <a:pt x="824738" y="1219327"/>
                  </a:cubicBezTo>
                  <a:lnTo>
                    <a:pt x="824738" y="1200277"/>
                  </a:lnTo>
                  <a:lnTo>
                    <a:pt x="824738" y="1219327"/>
                  </a:lnTo>
                  <a:lnTo>
                    <a:pt x="492760" y="1219327"/>
                  </a:lnTo>
                  <a:lnTo>
                    <a:pt x="492760" y="1200277"/>
                  </a:lnTo>
                  <a:lnTo>
                    <a:pt x="492760" y="1219327"/>
                  </a:lnTo>
                  <a:cubicBezTo>
                    <a:pt x="220599" y="1219454"/>
                    <a:pt x="0" y="999363"/>
                    <a:pt x="0" y="727710"/>
                  </a:cubicBezTo>
                  <a:lnTo>
                    <a:pt x="0" y="491617"/>
                  </a:lnTo>
                  <a:lnTo>
                    <a:pt x="19050" y="491617"/>
                  </a:lnTo>
                  <a:lnTo>
                    <a:pt x="0" y="491617"/>
                  </a:lnTo>
                  <a:moveTo>
                    <a:pt x="38100" y="491617"/>
                  </a:moveTo>
                  <a:lnTo>
                    <a:pt x="38100" y="727710"/>
                  </a:lnTo>
                  <a:lnTo>
                    <a:pt x="19050" y="727710"/>
                  </a:lnTo>
                  <a:lnTo>
                    <a:pt x="38100" y="727710"/>
                  </a:lnTo>
                  <a:cubicBezTo>
                    <a:pt x="38100" y="978154"/>
                    <a:pt x="241554" y="1181354"/>
                    <a:pt x="492760" y="1181354"/>
                  </a:cubicBezTo>
                  <a:lnTo>
                    <a:pt x="824738" y="1181354"/>
                  </a:lnTo>
                  <a:cubicBezTo>
                    <a:pt x="1075944" y="1181354"/>
                    <a:pt x="1279398" y="978281"/>
                    <a:pt x="1279398" y="727837"/>
                  </a:cubicBezTo>
                  <a:lnTo>
                    <a:pt x="1279398" y="491617"/>
                  </a:lnTo>
                  <a:lnTo>
                    <a:pt x="1298448" y="491617"/>
                  </a:lnTo>
                  <a:lnTo>
                    <a:pt x="1279398" y="491617"/>
                  </a:lnTo>
                  <a:cubicBezTo>
                    <a:pt x="1279398" y="241173"/>
                    <a:pt x="1075944" y="38100"/>
                    <a:pt x="824738" y="38100"/>
                  </a:cubicBezTo>
                  <a:lnTo>
                    <a:pt x="492760" y="38100"/>
                  </a:lnTo>
                  <a:lnTo>
                    <a:pt x="492760" y="19050"/>
                  </a:lnTo>
                  <a:lnTo>
                    <a:pt x="492760" y="38100"/>
                  </a:lnTo>
                  <a:cubicBezTo>
                    <a:pt x="241554" y="38100"/>
                    <a:pt x="38100" y="241173"/>
                    <a:pt x="38100" y="491617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717054" y="3551017"/>
            <a:ext cx="988130" cy="914549"/>
            <a:chOff x="0" y="0"/>
            <a:chExt cx="1317507" cy="1219398"/>
          </a:xfrm>
        </p:grpSpPr>
        <p:sp>
          <p:nvSpPr>
            <p:cNvPr id="21" name="Freeform 21"/>
            <p:cNvSpPr/>
            <p:nvPr/>
          </p:nvSpPr>
          <p:spPr>
            <a:xfrm>
              <a:off x="19050" y="19050"/>
              <a:ext cx="1279398" cy="1181354"/>
            </a:xfrm>
            <a:custGeom>
              <a:avLst/>
              <a:gdLst/>
              <a:ahLst/>
              <a:cxnLst/>
              <a:rect l="l" t="t" r="r" b="b"/>
              <a:pathLst>
                <a:path w="1279398" h="1181354">
                  <a:moveTo>
                    <a:pt x="0" y="472567"/>
                  </a:moveTo>
                  <a:cubicBezTo>
                    <a:pt x="0" y="211582"/>
                    <a:pt x="212090" y="0"/>
                    <a:pt x="473710" y="0"/>
                  </a:cubicBezTo>
                  <a:lnTo>
                    <a:pt x="805688" y="0"/>
                  </a:lnTo>
                  <a:cubicBezTo>
                    <a:pt x="1067308" y="0"/>
                    <a:pt x="1279398" y="211582"/>
                    <a:pt x="1279398" y="472567"/>
                  </a:cubicBezTo>
                  <a:lnTo>
                    <a:pt x="1279398" y="708660"/>
                  </a:lnTo>
                  <a:cubicBezTo>
                    <a:pt x="1279398" y="969645"/>
                    <a:pt x="1067308" y="1181227"/>
                    <a:pt x="805688" y="1181227"/>
                  </a:cubicBezTo>
                  <a:lnTo>
                    <a:pt x="473710" y="1181227"/>
                  </a:lnTo>
                  <a:cubicBezTo>
                    <a:pt x="212090" y="1181354"/>
                    <a:pt x="0" y="969772"/>
                    <a:pt x="0" y="708660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317498" cy="1219454"/>
            </a:xfrm>
            <a:custGeom>
              <a:avLst/>
              <a:gdLst/>
              <a:ahLst/>
              <a:cxnLst/>
              <a:rect l="l" t="t" r="r" b="b"/>
              <a:pathLst>
                <a:path w="1317498" h="1219454">
                  <a:moveTo>
                    <a:pt x="0" y="491617"/>
                  </a:moveTo>
                  <a:cubicBezTo>
                    <a:pt x="0" y="220091"/>
                    <a:pt x="220599" y="0"/>
                    <a:pt x="492760" y="0"/>
                  </a:cubicBezTo>
                  <a:lnTo>
                    <a:pt x="824738" y="0"/>
                  </a:lnTo>
                  <a:lnTo>
                    <a:pt x="824738" y="19050"/>
                  </a:lnTo>
                  <a:lnTo>
                    <a:pt x="824738" y="0"/>
                  </a:lnTo>
                  <a:lnTo>
                    <a:pt x="824738" y="19050"/>
                  </a:lnTo>
                  <a:lnTo>
                    <a:pt x="824738" y="0"/>
                  </a:lnTo>
                  <a:cubicBezTo>
                    <a:pt x="1096899" y="0"/>
                    <a:pt x="1317498" y="220091"/>
                    <a:pt x="1317498" y="491617"/>
                  </a:cubicBezTo>
                  <a:lnTo>
                    <a:pt x="1317498" y="727710"/>
                  </a:lnTo>
                  <a:lnTo>
                    <a:pt x="1298448" y="727710"/>
                  </a:lnTo>
                  <a:lnTo>
                    <a:pt x="1317498" y="727710"/>
                  </a:lnTo>
                  <a:cubicBezTo>
                    <a:pt x="1317498" y="999236"/>
                    <a:pt x="1096899" y="1219327"/>
                    <a:pt x="824738" y="1219327"/>
                  </a:cubicBezTo>
                  <a:lnTo>
                    <a:pt x="824738" y="1200277"/>
                  </a:lnTo>
                  <a:lnTo>
                    <a:pt x="824738" y="1219327"/>
                  </a:lnTo>
                  <a:lnTo>
                    <a:pt x="492760" y="1219327"/>
                  </a:lnTo>
                  <a:lnTo>
                    <a:pt x="492760" y="1200277"/>
                  </a:lnTo>
                  <a:lnTo>
                    <a:pt x="492760" y="1219327"/>
                  </a:lnTo>
                  <a:cubicBezTo>
                    <a:pt x="220599" y="1219454"/>
                    <a:pt x="0" y="999363"/>
                    <a:pt x="0" y="727710"/>
                  </a:cubicBezTo>
                  <a:lnTo>
                    <a:pt x="0" y="491617"/>
                  </a:lnTo>
                  <a:lnTo>
                    <a:pt x="19050" y="491617"/>
                  </a:lnTo>
                  <a:lnTo>
                    <a:pt x="0" y="491617"/>
                  </a:lnTo>
                  <a:moveTo>
                    <a:pt x="38100" y="491617"/>
                  </a:moveTo>
                  <a:lnTo>
                    <a:pt x="38100" y="727710"/>
                  </a:lnTo>
                  <a:lnTo>
                    <a:pt x="19050" y="727710"/>
                  </a:lnTo>
                  <a:lnTo>
                    <a:pt x="38100" y="727710"/>
                  </a:lnTo>
                  <a:cubicBezTo>
                    <a:pt x="38100" y="978154"/>
                    <a:pt x="241554" y="1181354"/>
                    <a:pt x="492760" y="1181354"/>
                  </a:cubicBezTo>
                  <a:lnTo>
                    <a:pt x="824738" y="1181354"/>
                  </a:lnTo>
                  <a:cubicBezTo>
                    <a:pt x="1075944" y="1181354"/>
                    <a:pt x="1279398" y="978281"/>
                    <a:pt x="1279398" y="727837"/>
                  </a:cubicBezTo>
                  <a:lnTo>
                    <a:pt x="1279398" y="491617"/>
                  </a:lnTo>
                  <a:lnTo>
                    <a:pt x="1298448" y="491617"/>
                  </a:lnTo>
                  <a:lnTo>
                    <a:pt x="1279398" y="491617"/>
                  </a:lnTo>
                  <a:cubicBezTo>
                    <a:pt x="1279398" y="241173"/>
                    <a:pt x="1075944" y="38100"/>
                    <a:pt x="824738" y="38100"/>
                  </a:cubicBezTo>
                  <a:lnTo>
                    <a:pt x="492760" y="38100"/>
                  </a:lnTo>
                  <a:lnTo>
                    <a:pt x="492760" y="19050"/>
                  </a:lnTo>
                  <a:lnTo>
                    <a:pt x="492760" y="38100"/>
                  </a:lnTo>
                  <a:cubicBezTo>
                    <a:pt x="241554" y="38100"/>
                    <a:pt x="38100" y="241173"/>
                    <a:pt x="38100" y="491617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3" name="Freeform 23" descr="Database with solid fill"/>
          <p:cNvSpPr/>
          <p:nvPr/>
        </p:nvSpPr>
        <p:spPr>
          <a:xfrm>
            <a:off x="5875887" y="3654702"/>
            <a:ext cx="670461" cy="670461"/>
          </a:xfrm>
          <a:custGeom>
            <a:avLst/>
            <a:gdLst/>
            <a:ahLst/>
            <a:cxnLst/>
            <a:rect l="l" t="t" r="r" b="b"/>
            <a:pathLst>
              <a:path w="670461" h="670461">
                <a:moveTo>
                  <a:pt x="0" y="0"/>
                </a:moveTo>
                <a:lnTo>
                  <a:pt x="670462" y="0"/>
                </a:lnTo>
                <a:lnTo>
                  <a:pt x="670462" y="670462"/>
                </a:lnTo>
                <a:lnTo>
                  <a:pt x="0" y="670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 descr="Pie chart with solid fill"/>
          <p:cNvSpPr/>
          <p:nvPr/>
        </p:nvSpPr>
        <p:spPr>
          <a:xfrm>
            <a:off x="983881" y="6300914"/>
            <a:ext cx="654590" cy="654590"/>
          </a:xfrm>
          <a:custGeom>
            <a:avLst/>
            <a:gdLst/>
            <a:ahLst/>
            <a:cxnLst/>
            <a:rect l="l" t="t" r="r" b="b"/>
            <a:pathLst>
              <a:path w="654590" h="654590">
                <a:moveTo>
                  <a:pt x="0" y="0"/>
                </a:moveTo>
                <a:lnTo>
                  <a:pt x="654590" y="0"/>
                </a:lnTo>
                <a:lnTo>
                  <a:pt x="654590" y="654590"/>
                </a:lnTo>
                <a:lnTo>
                  <a:pt x="0" y="654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0239" y="900050"/>
            <a:ext cx="7088237" cy="113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FFC000"/>
                </a:solidFill>
                <a:latin typeface="Saira Bold"/>
                <a:ea typeface="Saira Bold"/>
                <a:cs typeface="Saira Bold"/>
                <a:sym typeface="Saira Bold"/>
              </a:rPr>
              <a:t>Data Collection</a:t>
            </a:r>
          </a:p>
          <a:p>
            <a:pPr algn="l">
              <a:lnSpc>
                <a:spcPts val="6937"/>
              </a:lnSpc>
            </a:pPr>
            <a:endParaRPr lang="en-US" sz="5562" b="1" dirty="0">
              <a:solidFill>
                <a:srgbClr val="FFC000"/>
              </a:solidFill>
              <a:latin typeface="Saira Bold"/>
              <a:ea typeface="Saira Bold"/>
              <a:cs typeface="Saira Bold"/>
              <a:sym typeface="Saira Bold"/>
            </a:endParaRPr>
          </a:p>
          <a:p>
            <a:pPr algn="l">
              <a:lnSpc>
                <a:spcPts val="6937"/>
              </a:lnSpc>
            </a:pPr>
            <a:endParaRPr lang="en-US" sz="5562" b="1" dirty="0">
              <a:solidFill>
                <a:srgbClr val="FFC000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94122" y="3294935"/>
            <a:ext cx="2634882" cy="180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endParaRPr/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Warehouse ID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 Location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Warehouse Capacity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Product category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19648" y="3548405"/>
            <a:ext cx="3754120" cy="180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Customer rating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Return rate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Monthly sales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Employee Count</a:t>
            </a:r>
          </a:p>
          <a:p>
            <a:pPr algn="l">
              <a:lnSpc>
                <a:spcPts val="2699"/>
              </a:lnSpc>
            </a:pPr>
            <a:endParaRPr lang="en-US" sz="2249">
              <a:solidFill>
                <a:srgbClr val="FFC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0014" y="2951326"/>
            <a:ext cx="3142882" cy="552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C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Warehouse Data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0012" y="5806934"/>
            <a:ext cx="424354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Inventory and Demand  </a:t>
            </a:r>
            <a:r>
              <a:rPr lang="en-US" sz="3000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122" y="6898429"/>
            <a:ext cx="2747771" cy="180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Current Stock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Demand Forecast Stockout Risk Backorder 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Damage goods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35210" y="2951324"/>
            <a:ext cx="227551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Cost Data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5210" y="3547455"/>
            <a:ext cx="3486009" cy="111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Transportation Cost Operation Cost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Storage Cost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12761" y="5806932"/>
            <a:ext cx="375412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Supplier &amp; logistics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19648" y="6725304"/>
            <a:ext cx="3754120" cy="180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Supplier ID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Lead time days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Order processing time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Shipping time days</a:t>
            </a:r>
          </a:p>
          <a:p>
            <a:pPr algn="l">
              <a:lnSpc>
                <a:spcPts val="2699"/>
              </a:lnSpc>
            </a:pPr>
            <a:endParaRPr lang="en-US" sz="2249">
              <a:solidFill>
                <a:srgbClr val="FFC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619648" y="2951325"/>
            <a:ext cx="354034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Customer metrics  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784360" y="3490912"/>
            <a:ext cx="6149131" cy="3305175"/>
          </a:xfrm>
          <a:custGeom>
            <a:avLst/>
            <a:gdLst/>
            <a:ahLst/>
            <a:cxnLst/>
            <a:rect l="l" t="t" r="r" b="b"/>
            <a:pathLst>
              <a:path w="6149131" h="3305175">
                <a:moveTo>
                  <a:pt x="0" y="0"/>
                </a:moveTo>
                <a:lnTo>
                  <a:pt x="6149131" y="0"/>
                </a:lnTo>
                <a:lnTo>
                  <a:pt x="6149131" y="3305176"/>
                </a:lnTo>
                <a:lnTo>
                  <a:pt x="0" y="330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2130029"/>
            <a:ext cx="9445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Exploratory Data Analysis (EDA)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7950" y="4331940"/>
            <a:ext cx="666452" cy="666453"/>
            <a:chOff x="0" y="0"/>
            <a:chExt cx="888603" cy="888603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98798" y="4516636"/>
            <a:ext cx="425202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dirty="0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4434036"/>
            <a:ext cx="362426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Step 1: Load &amp; examine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3632" y="5394723"/>
            <a:ext cx="3624263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Initial assessment for trends and anomalies.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877966" y="4331940"/>
            <a:ext cx="666452" cy="666453"/>
            <a:chOff x="0" y="0"/>
            <a:chExt cx="888603" cy="888603"/>
          </a:xfrm>
        </p:grpSpPr>
        <p:sp>
          <p:nvSpPr>
            <p:cNvPr id="14" name="Freeform 14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975597" y="4516636"/>
            <a:ext cx="425203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dirty="0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3649" y="4434036"/>
            <a:ext cx="362426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Step 2: Identify missing values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13649" y="5394723"/>
            <a:ext cx="362426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Nulls detected and logged for cleaning.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77950" y="6959501"/>
            <a:ext cx="666452" cy="666452"/>
            <a:chOff x="0" y="0"/>
            <a:chExt cx="888603" cy="888603"/>
          </a:xfrm>
        </p:grpSpPr>
        <p:sp>
          <p:nvSpPr>
            <p:cNvPr id="20" name="Freeform 20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98798" y="7124700"/>
            <a:ext cx="425202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dirty="0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13632" y="7061598"/>
            <a:ext cx="4003030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Step 3: Visualize metrics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13632" y="7579370"/>
            <a:ext cx="852413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Spot delivery delay patterns and inventory risks.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417460" y="1364688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C000"/>
                </a:solidFill>
                <a:latin typeface="Saira Bold"/>
                <a:ea typeface="Saira Bold"/>
                <a:cs typeface="Saira Bold"/>
                <a:sym typeface="Saira Bold"/>
              </a:rPr>
              <a:t>Data Visualization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076252" y="8165484"/>
            <a:ext cx="18299906" cy="11906"/>
            <a:chOff x="0" y="0"/>
            <a:chExt cx="24399875" cy="158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9748" cy="15875"/>
            </a:xfrm>
            <a:custGeom>
              <a:avLst/>
              <a:gdLst/>
              <a:ahLst/>
              <a:cxnLst/>
              <a:rect l="l" t="t" r="r" b="b"/>
              <a:pathLst>
                <a:path w="24399748" h="15875">
                  <a:moveTo>
                    <a:pt x="7874" y="0"/>
                  </a:moveTo>
                  <a:lnTo>
                    <a:pt x="24391874" y="0"/>
                  </a:lnTo>
                  <a:lnTo>
                    <a:pt x="24391874" y="7874"/>
                  </a:lnTo>
                  <a:lnTo>
                    <a:pt x="24391874" y="0"/>
                  </a:lnTo>
                  <a:lnTo>
                    <a:pt x="24391874" y="7874"/>
                  </a:lnTo>
                  <a:lnTo>
                    <a:pt x="24391874" y="15748"/>
                  </a:lnTo>
                  <a:lnTo>
                    <a:pt x="7874" y="15748"/>
                  </a:lnTo>
                  <a:lnTo>
                    <a:pt x="7874" y="7874"/>
                  </a:lnTo>
                  <a:lnTo>
                    <a:pt x="7874" y="0"/>
                  </a:lnTo>
                  <a:moveTo>
                    <a:pt x="7874" y="15875"/>
                  </a:moveTo>
                  <a:cubicBezTo>
                    <a:pt x="3556" y="15875"/>
                    <a:pt x="0" y="12319"/>
                    <a:pt x="0" y="7874"/>
                  </a:cubicBezTo>
                  <a:cubicBezTo>
                    <a:pt x="0" y="3429"/>
                    <a:pt x="3556" y="0"/>
                    <a:pt x="7874" y="0"/>
                  </a:cubicBezTo>
                  <a:lnTo>
                    <a:pt x="24391874" y="0"/>
                  </a:lnTo>
                  <a:cubicBezTo>
                    <a:pt x="24396319" y="0"/>
                    <a:pt x="24399748" y="3556"/>
                    <a:pt x="24399748" y="7874"/>
                  </a:cubicBezTo>
                  <a:cubicBezTo>
                    <a:pt x="24399748" y="12192"/>
                    <a:pt x="24396192" y="15748"/>
                    <a:pt x="24391874" y="15748"/>
                  </a:cubicBezTo>
                  <a:lnTo>
                    <a:pt x="7874" y="1574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514348" y="3318546"/>
          <a:ext cx="9683750" cy="4487499"/>
        </p:xfrm>
        <a:graphic>
          <a:graphicData uri="http://schemas.openxmlformats.org/drawingml/2006/table">
            <a:tbl>
              <a:tblPr/>
              <a:tblGrid>
                <a:gridCol w="484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434"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 b="1">
                          <a:solidFill>
                            <a:srgbClr val="FFC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Chart Type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 b="1">
                          <a:solidFill>
                            <a:srgbClr val="FFC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Use Case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>
                          <a:solidFill>
                            <a:srgbClr val="FFC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KPI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>
                          <a:solidFill>
                            <a:srgbClr val="FFC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Display key metrics : Total revenue, Total cost, Total Warehouses, Estimate Profit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>
                          <a:solidFill>
                            <a:srgbClr val="FFC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AREA CHART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>
                          <a:solidFill>
                            <a:srgbClr val="FFC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Display Demand Forecast vs Monthly sales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>
                          <a:solidFill>
                            <a:srgbClr val="FFC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DOUNT CHART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>
                          <a:solidFill>
                            <a:srgbClr val="FFC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Display delivery breakdown 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>
                          <a:solidFill>
                            <a:srgbClr val="FFC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SLICER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>
                          <a:solidFill>
                            <a:srgbClr val="FFC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Warehouse ID, Location, Product Category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>
                          <a:solidFill>
                            <a:srgbClr val="FFC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STACKED BAR CHART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99"/>
                        </a:lnSpc>
                        <a:defRPr/>
                      </a:pPr>
                      <a:r>
                        <a:rPr lang="en-US" sz="2249">
                          <a:solidFill>
                            <a:srgbClr val="FFC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Displays Profit by Warehouses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" name="Group 9"/>
          <p:cNvGrpSpPr/>
          <p:nvPr/>
        </p:nvGrpSpPr>
        <p:grpSpPr>
          <a:xfrm>
            <a:off x="12989342" y="2805679"/>
            <a:ext cx="4306420" cy="4812184"/>
            <a:chOff x="0" y="0"/>
            <a:chExt cx="5741893" cy="64162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41924" cy="6416294"/>
            </a:xfrm>
            <a:custGeom>
              <a:avLst/>
              <a:gdLst/>
              <a:ahLst/>
              <a:cxnLst/>
              <a:rect l="l" t="t" r="r" b="b"/>
              <a:pathLst>
                <a:path w="5741924" h="6416294">
                  <a:moveTo>
                    <a:pt x="0" y="0"/>
                  </a:moveTo>
                  <a:lnTo>
                    <a:pt x="5741924" y="0"/>
                  </a:lnTo>
                  <a:lnTo>
                    <a:pt x="5741924" y="6416294"/>
                  </a:lnTo>
                  <a:lnTo>
                    <a:pt x="0" y="641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72" r="-5871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156990"/>
            <a:ext cx="9149422" cy="103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Conclusion and Thanks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11175" y="2620566"/>
            <a:ext cx="57149" cy="6357045"/>
            <a:chOff x="0" y="0"/>
            <a:chExt cx="76198" cy="84760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200" cy="8476107"/>
            </a:xfrm>
            <a:custGeom>
              <a:avLst/>
              <a:gdLst/>
              <a:ahLst/>
              <a:cxnLst/>
              <a:rect l="l" t="t" r="r" b="b"/>
              <a:pathLst>
                <a:path w="76200" h="8476107">
                  <a:moveTo>
                    <a:pt x="0" y="38100"/>
                  </a:moveTo>
                  <a:cubicBezTo>
                    <a:pt x="0" y="17018"/>
                    <a:pt x="17018" y="0"/>
                    <a:pt x="38100" y="0"/>
                  </a:cubicBezTo>
                  <a:cubicBezTo>
                    <a:pt x="59182" y="0"/>
                    <a:pt x="76200" y="17018"/>
                    <a:pt x="76200" y="38100"/>
                  </a:cubicBezTo>
                  <a:lnTo>
                    <a:pt x="76200" y="8438007"/>
                  </a:lnTo>
                  <a:cubicBezTo>
                    <a:pt x="76200" y="8459088"/>
                    <a:pt x="59182" y="8476107"/>
                    <a:pt x="38100" y="8476107"/>
                  </a:cubicBezTo>
                  <a:cubicBezTo>
                    <a:pt x="17018" y="8476107"/>
                    <a:pt x="0" y="8459088"/>
                    <a:pt x="0" y="8438007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92015" y="2920454"/>
            <a:ext cx="862285" cy="38100"/>
            <a:chOff x="0" y="0"/>
            <a:chExt cx="1149713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49731" cy="50800"/>
            </a:xfrm>
            <a:custGeom>
              <a:avLst/>
              <a:gdLst/>
              <a:ahLst/>
              <a:cxnLst/>
              <a:rect l="l" t="t" r="r" b="b"/>
              <a:pathLst>
                <a:path w="114973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24331" y="0"/>
                  </a:lnTo>
                  <a:cubicBezTo>
                    <a:pt x="1138301" y="0"/>
                    <a:pt x="1149731" y="11430"/>
                    <a:pt x="1149731" y="25400"/>
                  </a:cubicBezTo>
                  <a:cubicBezTo>
                    <a:pt x="1149731" y="39370"/>
                    <a:pt x="1138301" y="50800"/>
                    <a:pt x="112433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77949" y="2606279"/>
            <a:ext cx="675251" cy="666452"/>
            <a:chOff x="0" y="0"/>
            <a:chExt cx="900335" cy="888603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862330" cy="850519"/>
            </a:xfrm>
            <a:custGeom>
              <a:avLst/>
              <a:gdLst/>
              <a:ahLst/>
              <a:cxnLst/>
              <a:rect l="l" t="t" r="r" b="b"/>
              <a:pathLst>
                <a:path w="862330" h="850519">
                  <a:moveTo>
                    <a:pt x="0" y="340233"/>
                  </a:moveTo>
                  <a:cubicBezTo>
                    <a:pt x="0" y="152273"/>
                    <a:pt x="152400" y="0"/>
                    <a:pt x="340487" y="0"/>
                  </a:cubicBezTo>
                  <a:lnTo>
                    <a:pt x="521843" y="0"/>
                  </a:lnTo>
                  <a:cubicBezTo>
                    <a:pt x="709803" y="0"/>
                    <a:pt x="862330" y="152273"/>
                    <a:pt x="862330" y="340233"/>
                  </a:cubicBezTo>
                  <a:lnTo>
                    <a:pt x="862330" y="510286"/>
                  </a:lnTo>
                  <a:cubicBezTo>
                    <a:pt x="862330" y="698246"/>
                    <a:pt x="709930" y="850519"/>
                    <a:pt x="521843" y="850519"/>
                  </a:cubicBezTo>
                  <a:lnTo>
                    <a:pt x="340487" y="850519"/>
                  </a:lnTo>
                  <a:cubicBezTo>
                    <a:pt x="152400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00303" cy="888619"/>
            </a:xfrm>
            <a:custGeom>
              <a:avLst/>
              <a:gdLst/>
              <a:ahLst/>
              <a:cxnLst/>
              <a:rect l="l" t="t" r="r" b="b"/>
              <a:pathLst>
                <a:path w="900303" h="888619">
                  <a:moveTo>
                    <a:pt x="0" y="359283"/>
                  </a:moveTo>
                  <a:cubicBezTo>
                    <a:pt x="0" y="160909"/>
                    <a:pt x="160909" y="0"/>
                    <a:pt x="359537" y="0"/>
                  </a:cubicBezTo>
                  <a:lnTo>
                    <a:pt x="540893" y="0"/>
                  </a:lnTo>
                  <a:lnTo>
                    <a:pt x="540893" y="19050"/>
                  </a:lnTo>
                  <a:lnTo>
                    <a:pt x="540893" y="0"/>
                  </a:lnTo>
                  <a:cubicBezTo>
                    <a:pt x="739394" y="0"/>
                    <a:pt x="900303" y="160909"/>
                    <a:pt x="900303" y="359283"/>
                  </a:cubicBezTo>
                  <a:lnTo>
                    <a:pt x="881253" y="359283"/>
                  </a:lnTo>
                  <a:lnTo>
                    <a:pt x="900303" y="359283"/>
                  </a:lnTo>
                  <a:lnTo>
                    <a:pt x="900303" y="529336"/>
                  </a:lnTo>
                  <a:lnTo>
                    <a:pt x="881253" y="529336"/>
                  </a:lnTo>
                  <a:lnTo>
                    <a:pt x="900303" y="529336"/>
                  </a:lnTo>
                  <a:cubicBezTo>
                    <a:pt x="900303" y="727837"/>
                    <a:pt x="739394" y="888619"/>
                    <a:pt x="540766" y="888619"/>
                  </a:cubicBezTo>
                  <a:lnTo>
                    <a:pt x="540766" y="869569"/>
                  </a:lnTo>
                  <a:lnTo>
                    <a:pt x="540766" y="888619"/>
                  </a:lnTo>
                  <a:lnTo>
                    <a:pt x="359537" y="888619"/>
                  </a:lnTo>
                  <a:lnTo>
                    <a:pt x="359537" y="869569"/>
                  </a:lnTo>
                  <a:lnTo>
                    <a:pt x="359537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628"/>
                    <a:pt x="181991" y="850519"/>
                    <a:pt x="359537" y="850519"/>
                  </a:cubicBezTo>
                  <a:lnTo>
                    <a:pt x="540893" y="850519"/>
                  </a:lnTo>
                  <a:cubicBezTo>
                    <a:pt x="718439" y="850519"/>
                    <a:pt x="862330" y="706755"/>
                    <a:pt x="862330" y="529336"/>
                  </a:cubicBezTo>
                  <a:lnTo>
                    <a:pt x="862330" y="359283"/>
                  </a:lnTo>
                  <a:cubicBezTo>
                    <a:pt x="862203" y="181864"/>
                    <a:pt x="718312" y="38100"/>
                    <a:pt x="540893" y="38100"/>
                  </a:cubicBezTo>
                  <a:lnTo>
                    <a:pt x="359537" y="38100"/>
                  </a:lnTo>
                  <a:lnTo>
                    <a:pt x="359537" y="19050"/>
                  </a:lnTo>
                  <a:lnTo>
                    <a:pt x="359537" y="38100"/>
                  </a:lnTo>
                  <a:cubicBezTo>
                    <a:pt x="181991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84464" y="2781300"/>
            <a:ext cx="431067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dirty="0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28764" y="2641699"/>
            <a:ext cx="4961791" cy="114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Created and interactive dashboard</a:t>
            </a:r>
          </a:p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 using power BI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92015" y="4651474"/>
            <a:ext cx="862285" cy="38100"/>
            <a:chOff x="0" y="0"/>
            <a:chExt cx="1149713" cy="50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49731" cy="50800"/>
            </a:xfrm>
            <a:custGeom>
              <a:avLst/>
              <a:gdLst/>
              <a:ahLst/>
              <a:cxnLst/>
              <a:rect l="l" t="t" r="r" b="b"/>
              <a:pathLst>
                <a:path w="114973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24331" y="0"/>
                  </a:lnTo>
                  <a:cubicBezTo>
                    <a:pt x="1138301" y="0"/>
                    <a:pt x="1149731" y="11430"/>
                    <a:pt x="1149731" y="25400"/>
                  </a:cubicBezTo>
                  <a:cubicBezTo>
                    <a:pt x="1149731" y="39370"/>
                    <a:pt x="1138301" y="50800"/>
                    <a:pt x="112433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77949" y="4337298"/>
            <a:ext cx="675251" cy="666452"/>
            <a:chOff x="0" y="0"/>
            <a:chExt cx="900335" cy="888603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862330" cy="850519"/>
            </a:xfrm>
            <a:custGeom>
              <a:avLst/>
              <a:gdLst/>
              <a:ahLst/>
              <a:cxnLst/>
              <a:rect l="l" t="t" r="r" b="b"/>
              <a:pathLst>
                <a:path w="862330" h="850519">
                  <a:moveTo>
                    <a:pt x="0" y="340233"/>
                  </a:moveTo>
                  <a:cubicBezTo>
                    <a:pt x="0" y="152273"/>
                    <a:pt x="152400" y="0"/>
                    <a:pt x="340487" y="0"/>
                  </a:cubicBezTo>
                  <a:lnTo>
                    <a:pt x="521843" y="0"/>
                  </a:lnTo>
                  <a:cubicBezTo>
                    <a:pt x="709803" y="0"/>
                    <a:pt x="862330" y="152273"/>
                    <a:pt x="862330" y="340233"/>
                  </a:cubicBezTo>
                  <a:lnTo>
                    <a:pt x="862330" y="510286"/>
                  </a:lnTo>
                  <a:cubicBezTo>
                    <a:pt x="862330" y="698246"/>
                    <a:pt x="709930" y="850519"/>
                    <a:pt x="521843" y="850519"/>
                  </a:cubicBezTo>
                  <a:lnTo>
                    <a:pt x="340487" y="850519"/>
                  </a:lnTo>
                  <a:cubicBezTo>
                    <a:pt x="152400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900303" cy="888619"/>
            </a:xfrm>
            <a:custGeom>
              <a:avLst/>
              <a:gdLst/>
              <a:ahLst/>
              <a:cxnLst/>
              <a:rect l="l" t="t" r="r" b="b"/>
              <a:pathLst>
                <a:path w="900303" h="888619">
                  <a:moveTo>
                    <a:pt x="0" y="359283"/>
                  </a:moveTo>
                  <a:cubicBezTo>
                    <a:pt x="0" y="160909"/>
                    <a:pt x="160909" y="0"/>
                    <a:pt x="359537" y="0"/>
                  </a:cubicBezTo>
                  <a:lnTo>
                    <a:pt x="540893" y="0"/>
                  </a:lnTo>
                  <a:lnTo>
                    <a:pt x="540893" y="19050"/>
                  </a:lnTo>
                  <a:lnTo>
                    <a:pt x="540893" y="0"/>
                  </a:lnTo>
                  <a:cubicBezTo>
                    <a:pt x="739394" y="0"/>
                    <a:pt x="900303" y="160909"/>
                    <a:pt x="900303" y="359283"/>
                  </a:cubicBezTo>
                  <a:lnTo>
                    <a:pt x="881253" y="359283"/>
                  </a:lnTo>
                  <a:lnTo>
                    <a:pt x="900303" y="359283"/>
                  </a:lnTo>
                  <a:lnTo>
                    <a:pt x="900303" y="529336"/>
                  </a:lnTo>
                  <a:lnTo>
                    <a:pt x="881253" y="529336"/>
                  </a:lnTo>
                  <a:lnTo>
                    <a:pt x="900303" y="529336"/>
                  </a:lnTo>
                  <a:cubicBezTo>
                    <a:pt x="900303" y="727837"/>
                    <a:pt x="739394" y="888619"/>
                    <a:pt x="540766" y="888619"/>
                  </a:cubicBezTo>
                  <a:lnTo>
                    <a:pt x="540766" y="869569"/>
                  </a:lnTo>
                  <a:lnTo>
                    <a:pt x="540766" y="888619"/>
                  </a:lnTo>
                  <a:lnTo>
                    <a:pt x="359537" y="888619"/>
                  </a:lnTo>
                  <a:lnTo>
                    <a:pt x="359537" y="869569"/>
                  </a:lnTo>
                  <a:lnTo>
                    <a:pt x="359537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628"/>
                    <a:pt x="181991" y="850519"/>
                    <a:pt x="359537" y="850519"/>
                  </a:cubicBezTo>
                  <a:lnTo>
                    <a:pt x="540893" y="850519"/>
                  </a:lnTo>
                  <a:cubicBezTo>
                    <a:pt x="718439" y="850519"/>
                    <a:pt x="862330" y="706755"/>
                    <a:pt x="862330" y="529336"/>
                  </a:cubicBezTo>
                  <a:lnTo>
                    <a:pt x="862330" y="359283"/>
                  </a:lnTo>
                  <a:cubicBezTo>
                    <a:pt x="862203" y="181864"/>
                    <a:pt x="718312" y="38100"/>
                    <a:pt x="540893" y="38100"/>
                  </a:cubicBezTo>
                  <a:lnTo>
                    <a:pt x="359537" y="38100"/>
                  </a:lnTo>
                  <a:lnTo>
                    <a:pt x="359537" y="19050"/>
                  </a:lnTo>
                  <a:lnTo>
                    <a:pt x="359537" y="38100"/>
                  </a:lnTo>
                  <a:cubicBezTo>
                    <a:pt x="181991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098575" y="4533900"/>
            <a:ext cx="431067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dirty="0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28764" y="4372719"/>
            <a:ext cx="5765421" cy="114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Analyzed key metrics :</a:t>
            </a:r>
          </a:p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Total revenue, Total cost, Estimate profit</a:t>
            </a:r>
          </a:p>
          <a:p>
            <a:pPr algn="l">
              <a:lnSpc>
                <a:spcPts val="3437"/>
              </a:lnSpc>
            </a:pPr>
            <a:endParaRPr lang="en-US" sz="2750">
              <a:solidFill>
                <a:srgbClr val="FFC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437"/>
              </a:lnSpc>
            </a:pPr>
            <a:endParaRPr lang="en-US" sz="2750">
              <a:solidFill>
                <a:srgbClr val="FFC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592015" y="6382494"/>
            <a:ext cx="862285" cy="38100"/>
            <a:chOff x="0" y="0"/>
            <a:chExt cx="1149713" cy="50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49731" cy="50800"/>
            </a:xfrm>
            <a:custGeom>
              <a:avLst/>
              <a:gdLst/>
              <a:ahLst/>
              <a:cxnLst/>
              <a:rect l="l" t="t" r="r" b="b"/>
              <a:pathLst>
                <a:path w="114973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24331" y="0"/>
                  </a:lnTo>
                  <a:cubicBezTo>
                    <a:pt x="1138301" y="0"/>
                    <a:pt x="1149731" y="11430"/>
                    <a:pt x="1149731" y="25400"/>
                  </a:cubicBezTo>
                  <a:cubicBezTo>
                    <a:pt x="1149731" y="39370"/>
                    <a:pt x="1138301" y="50800"/>
                    <a:pt x="112433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77949" y="6068318"/>
            <a:ext cx="675251" cy="666453"/>
            <a:chOff x="0" y="0"/>
            <a:chExt cx="900335" cy="888603"/>
          </a:xfrm>
        </p:grpSpPr>
        <p:sp>
          <p:nvSpPr>
            <p:cNvPr id="25" name="Freeform 25"/>
            <p:cNvSpPr/>
            <p:nvPr/>
          </p:nvSpPr>
          <p:spPr>
            <a:xfrm>
              <a:off x="19050" y="19050"/>
              <a:ext cx="862330" cy="850519"/>
            </a:xfrm>
            <a:custGeom>
              <a:avLst/>
              <a:gdLst/>
              <a:ahLst/>
              <a:cxnLst/>
              <a:rect l="l" t="t" r="r" b="b"/>
              <a:pathLst>
                <a:path w="862330" h="850519">
                  <a:moveTo>
                    <a:pt x="0" y="340233"/>
                  </a:moveTo>
                  <a:cubicBezTo>
                    <a:pt x="0" y="152273"/>
                    <a:pt x="152400" y="0"/>
                    <a:pt x="340487" y="0"/>
                  </a:cubicBezTo>
                  <a:lnTo>
                    <a:pt x="521843" y="0"/>
                  </a:lnTo>
                  <a:cubicBezTo>
                    <a:pt x="709803" y="0"/>
                    <a:pt x="862330" y="152273"/>
                    <a:pt x="862330" y="340233"/>
                  </a:cubicBezTo>
                  <a:lnTo>
                    <a:pt x="862330" y="510286"/>
                  </a:lnTo>
                  <a:cubicBezTo>
                    <a:pt x="862330" y="698246"/>
                    <a:pt x="709930" y="850519"/>
                    <a:pt x="521843" y="850519"/>
                  </a:cubicBezTo>
                  <a:lnTo>
                    <a:pt x="340487" y="850519"/>
                  </a:lnTo>
                  <a:cubicBezTo>
                    <a:pt x="152400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900303" cy="888619"/>
            </a:xfrm>
            <a:custGeom>
              <a:avLst/>
              <a:gdLst/>
              <a:ahLst/>
              <a:cxnLst/>
              <a:rect l="l" t="t" r="r" b="b"/>
              <a:pathLst>
                <a:path w="900303" h="888619">
                  <a:moveTo>
                    <a:pt x="0" y="359283"/>
                  </a:moveTo>
                  <a:cubicBezTo>
                    <a:pt x="0" y="160909"/>
                    <a:pt x="160909" y="0"/>
                    <a:pt x="359537" y="0"/>
                  </a:cubicBezTo>
                  <a:lnTo>
                    <a:pt x="540893" y="0"/>
                  </a:lnTo>
                  <a:lnTo>
                    <a:pt x="540893" y="19050"/>
                  </a:lnTo>
                  <a:lnTo>
                    <a:pt x="540893" y="0"/>
                  </a:lnTo>
                  <a:cubicBezTo>
                    <a:pt x="739394" y="0"/>
                    <a:pt x="900303" y="160909"/>
                    <a:pt x="900303" y="359283"/>
                  </a:cubicBezTo>
                  <a:lnTo>
                    <a:pt x="881253" y="359283"/>
                  </a:lnTo>
                  <a:lnTo>
                    <a:pt x="900303" y="359283"/>
                  </a:lnTo>
                  <a:lnTo>
                    <a:pt x="900303" y="529336"/>
                  </a:lnTo>
                  <a:lnTo>
                    <a:pt x="881253" y="529336"/>
                  </a:lnTo>
                  <a:lnTo>
                    <a:pt x="900303" y="529336"/>
                  </a:lnTo>
                  <a:cubicBezTo>
                    <a:pt x="900303" y="727837"/>
                    <a:pt x="739394" y="888619"/>
                    <a:pt x="540766" y="888619"/>
                  </a:cubicBezTo>
                  <a:lnTo>
                    <a:pt x="540766" y="869569"/>
                  </a:lnTo>
                  <a:lnTo>
                    <a:pt x="540766" y="888619"/>
                  </a:lnTo>
                  <a:lnTo>
                    <a:pt x="359537" y="888619"/>
                  </a:lnTo>
                  <a:lnTo>
                    <a:pt x="359537" y="869569"/>
                  </a:lnTo>
                  <a:lnTo>
                    <a:pt x="359537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628"/>
                    <a:pt x="181991" y="850519"/>
                    <a:pt x="359537" y="850519"/>
                  </a:cubicBezTo>
                  <a:lnTo>
                    <a:pt x="540893" y="850519"/>
                  </a:lnTo>
                  <a:cubicBezTo>
                    <a:pt x="718439" y="850519"/>
                    <a:pt x="862330" y="706755"/>
                    <a:pt x="862330" y="529336"/>
                  </a:cubicBezTo>
                  <a:lnTo>
                    <a:pt x="862330" y="359283"/>
                  </a:lnTo>
                  <a:cubicBezTo>
                    <a:pt x="862203" y="181864"/>
                    <a:pt x="718312" y="38100"/>
                    <a:pt x="540893" y="38100"/>
                  </a:cubicBezTo>
                  <a:lnTo>
                    <a:pt x="359537" y="38100"/>
                  </a:lnTo>
                  <a:lnTo>
                    <a:pt x="359537" y="19050"/>
                  </a:lnTo>
                  <a:lnTo>
                    <a:pt x="359537" y="38100"/>
                  </a:lnTo>
                  <a:cubicBezTo>
                    <a:pt x="181991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092933" y="6269236"/>
            <a:ext cx="431067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dirty="0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728764" y="6103739"/>
            <a:ext cx="6515192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Created clean and structured dataset </a:t>
            </a:r>
          </a:p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for accurate insight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592015" y="8113514"/>
            <a:ext cx="862285" cy="38100"/>
            <a:chOff x="0" y="0"/>
            <a:chExt cx="1149713" cy="50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49731" cy="50800"/>
            </a:xfrm>
            <a:custGeom>
              <a:avLst/>
              <a:gdLst/>
              <a:ahLst/>
              <a:cxnLst/>
              <a:rect l="l" t="t" r="r" b="b"/>
              <a:pathLst>
                <a:path w="114973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24331" y="0"/>
                  </a:lnTo>
                  <a:cubicBezTo>
                    <a:pt x="1138301" y="0"/>
                    <a:pt x="1149731" y="11430"/>
                    <a:pt x="1149731" y="25400"/>
                  </a:cubicBezTo>
                  <a:cubicBezTo>
                    <a:pt x="1149731" y="39370"/>
                    <a:pt x="1138301" y="50800"/>
                    <a:pt x="112433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77949" y="7799338"/>
            <a:ext cx="675251" cy="666453"/>
            <a:chOff x="0" y="0"/>
            <a:chExt cx="900335" cy="888603"/>
          </a:xfrm>
        </p:grpSpPr>
        <p:sp>
          <p:nvSpPr>
            <p:cNvPr id="32" name="Freeform 32"/>
            <p:cNvSpPr/>
            <p:nvPr/>
          </p:nvSpPr>
          <p:spPr>
            <a:xfrm>
              <a:off x="19050" y="19050"/>
              <a:ext cx="862330" cy="850519"/>
            </a:xfrm>
            <a:custGeom>
              <a:avLst/>
              <a:gdLst/>
              <a:ahLst/>
              <a:cxnLst/>
              <a:rect l="l" t="t" r="r" b="b"/>
              <a:pathLst>
                <a:path w="862330" h="850519">
                  <a:moveTo>
                    <a:pt x="0" y="340233"/>
                  </a:moveTo>
                  <a:cubicBezTo>
                    <a:pt x="0" y="152273"/>
                    <a:pt x="152400" y="0"/>
                    <a:pt x="340487" y="0"/>
                  </a:cubicBezTo>
                  <a:lnTo>
                    <a:pt x="521843" y="0"/>
                  </a:lnTo>
                  <a:cubicBezTo>
                    <a:pt x="709803" y="0"/>
                    <a:pt x="862330" y="152273"/>
                    <a:pt x="862330" y="340233"/>
                  </a:cubicBezTo>
                  <a:lnTo>
                    <a:pt x="862330" y="510286"/>
                  </a:lnTo>
                  <a:cubicBezTo>
                    <a:pt x="862330" y="698246"/>
                    <a:pt x="709930" y="850519"/>
                    <a:pt x="521843" y="850519"/>
                  </a:cubicBezTo>
                  <a:lnTo>
                    <a:pt x="340487" y="850519"/>
                  </a:lnTo>
                  <a:cubicBezTo>
                    <a:pt x="152400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900303" cy="888619"/>
            </a:xfrm>
            <a:custGeom>
              <a:avLst/>
              <a:gdLst/>
              <a:ahLst/>
              <a:cxnLst/>
              <a:rect l="l" t="t" r="r" b="b"/>
              <a:pathLst>
                <a:path w="900303" h="888619">
                  <a:moveTo>
                    <a:pt x="0" y="359283"/>
                  </a:moveTo>
                  <a:cubicBezTo>
                    <a:pt x="0" y="160909"/>
                    <a:pt x="160909" y="0"/>
                    <a:pt x="359537" y="0"/>
                  </a:cubicBezTo>
                  <a:lnTo>
                    <a:pt x="540893" y="0"/>
                  </a:lnTo>
                  <a:lnTo>
                    <a:pt x="540893" y="19050"/>
                  </a:lnTo>
                  <a:lnTo>
                    <a:pt x="540893" y="0"/>
                  </a:lnTo>
                  <a:cubicBezTo>
                    <a:pt x="739394" y="0"/>
                    <a:pt x="900303" y="160909"/>
                    <a:pt x="900303" y="359283"/>
                  </a:cubicBezTo>
                  <a:lnTo>
                    <a:pt x="881253" y="359283"/>
                  </a:lnTo>
                  <a:lnTo>
                    <a:pt x="900303" y="359283"/>
                  </a:lnTo>
                  <a:lnTo>
                    <a:pt x="900303" y="529336"/>
                  </a:lnTo>
                  <a:lnTo>
                    <a:pt x="881253" y="529336"/>
                  </a:lnTo>
                  <a:lnTo>
                    <a:pt x="900303" y="529336"/>
                  </a:lnTo>
                  <a:cubicBezTo>
                    <a:pt x="900303" y="727837"/>
                    <a:pt x="739394" y="888619"/>
                    <a:pt x="540766" y="888619"/>
                  </a:cubicBezTo>
                  <a:lnTo>
                    <a:pt x="540766" y="869569"/>
                  </a:lnTo>
                  <a:lnTo>
                    <a:pt x="540766" y="888619"/>
                  </a:lnTo>
                  <a:lnTo>
                    <a:pt x="359537" y="888619"/>
                  </a:lnTo>
                  <a:lnTo>
                    <a:pt x="359537" y="869569"/>
                  </a:lnTo>
                  <a:lnTo>
                    <a:pt x="359537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628"/>
                    <a:pt x="181991" y="850519"/>
                    <a:pt x="359537" y="850519"/>
                  </a:cubicBezTo>
                  <a:lnTo>
                    <a:pt x="540893" y="850519"/>
                  </a:lnTo>
                  <a:cubicBezTo>
                    <a:pt x="718439" y="850519"/>
                    <a:pt x="862330" y="706755"/>
                    <a:pt x="862330" y="529336"/>
                  </a:cubicBezTo>
                  <a:lnTo>
                    <a:pt x="862330" y="359283"/>
                  </a:lnTo>
                  <a:cubicBezTo>
                    <a:pt x="862203" y="181864"/>
                    <a:pt x="718312" y="38100"/>
                    <a:pt x="540893" y="38100"/>
                  </a:cubicBezTo>
                  <a:lnTo>
                    <a:pt x="359537" y="38100"/>
                  </a:lnTo>
                  <a:lnTo>
                    <a:pt x="359537" y="19050"/>
                  </a:lnTo>
                  <a:lnTo>
                    <a:pt x="359537" y="38100"/>
                  </a:lnTo>
                  <a:cubicBezTo>
                    <a:pt x="181991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084464" y="7962900"/>
            <a:ext cx="431067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dirty="0">
                <a:solidFill>
                  <a:srgbClr val="FFC000"/>
                </a:solidFill>
                <a:latin typeface="Saira Medium"/>
                <a:ea typeface="Saira Medium"/>
                <a:cs typeface="Saira Medium"/>
                <a:sym typeface="Saira Medium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728764" y="7834759"/>
            <a:ext cx="5196036" cy="856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Thanks to Mentor Anish Kumar </a:t>
            </a:r>
          </a:p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FFC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Apana Time team for support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389565" y="2920454"/>
            <a:ext cx="4306420" cy="4812184"/>
            <a:chOff x="0" y="0"/>
            <a:chExt cx="5741893" cy="641624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741924" cy="6416294"/>
            </a:xfrm>
            <a:custGeom>
              <a:avLst/>
              <a:gdLst/>
              <a:ahLst/>
              <a:cxnLst/>
              <a:rect l="l" t="t" r="r" b="b"/>
              <a:pathLst>
                <a:path w="5741924" h="6416294">
                  <a:moveTo>
                    <a:pt x="0" y="0"/>
                  </a:moveTo>
                  <a:lnTo>
                    <a:pt x="5741924" y="0"/>
                  </a:lnTo>
                  <a:lnTo>
                    <a:pt x="5741924" y="6416294"/>
                  </a:lnTo>
                  <a:lnTo>
                    <a:pt x="0" y="641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72" r="-5871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413</Words>
  <Application>Microsoft Office PowerPoint</Application>
  <PresentationFormat>Custom</PresentationFormat>
  <Paragraphs>115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Calibri (MS)</vt:lpstr>
      <vt:lpstr>Saira Medium</vt:lpstr>
      <vt:lpstr>Calibri (MS) Bold</vt:lpstr>
      <vt:lpstr>Arial</vt:lpstr>
      <vt:lpstr>Saira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Internship-Project-Business-Operations-Analysis-at-ApanaTime-Technology.pptx</dc:title>
  <cp:lastModifiedBy>aashukhatke007@gmail.com</cp:lastModifiedBy>
  <cp:revision>5</cp:revision>
  <dcterms:created xsi:type="dcterms:W3CDTF">2006-08-16T00:00:00Z</dcterms:created>
  <dcterms:modified xsi:type="dcterms:W3CDTF">2025-05-28T14:46:07Z</dcterms:modified>
  <dc:identifier>DAGovROoBw0</dc:identifier>
</cp:coreProperties>
</file>